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6858000" cy="9906000" type="A4"/>
  <p:notesSz cx="6858000" cy="9144000"/>
  <p:custDataLst>
    <p:tags r:id="rId5"/>
  </p:custDataLst>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11"/>
  </p:normalViewPr>
  <p:slideViewPr>
    <p:cSldViewPr snapToGrid="0" snapToObjects="1">
      <p:cViewPr>
        <p:scale>
          <a:sx n="145" d="100"/>
          <a:sy n="145" d="100"/>
        </p:scale>
        <p:origin x="1696" y="-3888"/>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195EE-B1B9-534C-9E39-C56ED2F956BF}" type="datetimeFigureOut">
              <a:rPr kumimoji="1" lang="ja-JP" altLang="en-US" smtClean="0"/>
              <a:t>2022/10/18</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75AC9-51E6-FD4A-85E6-5C25BC03453B}" type="slidenum">
              <a:rPr kumimoji="1" lang="ja-JP" altLang="en-US" smtClean="0"/>
              <a:t>‹#›</a:t>
            </a:fld>
            <a:endParaRPr kumimoji="1" lang="ja-JP" altLang="en-US"/>
          </a:p>
        </p:txBody>
      </p:sp>
    </p:spTree>
    <p:extLst>
      <p:ext uri="{BB962C8B-B14F-4D97-AF65-F5344CB8AC3E}">
        <p14:creationId xmlns:p14="http://schemas.microsoft.com/office/powerpoint/2010/main" val="36655737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1575AC9-51E6-FD4A-85E6-5C25BC03453B}" type="slidenum">
              <a:rPr kumimoji="1" lang="ja-JP" altLang="en-US" smtClean="0"/>
              <a:t>1</a:t>
            </a:fld>
            <a:endParaRPr kumimoji="1" lang="ja-JP" altLang="en-US"/>
          </a:p>
        </p:txBody>
      </p:sp>
    </p:spTree>
    <p:extLst>
      <p:ext uri="{BB962C8B-B14F-4D97-AF65-F5344CB8AC3E}">
        <p14:creationId xmlns:p14="http://schemas.microsoft.com/office/powerpoint/2010/main" val="1794726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650CD72-B351-1C4F-B05C-6D39AEB6B682}" type="datetimeFigureOut">
              <a:rPr kumimoji="1" lang="ja-JP" altLang="en-US" smtClean="0"/>
              <a:t>2022/10/18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D17F70F-EE45-9C44-B48B-27AC9B8AEC32}" type="slidenum">
              <a:rPr kumimoji="1" lang="ja-JP" altLang="en-US" smtClean="0"/>
              <a:t>‹#›</a:t>
            </a:fld>
            <a:endParaRPr kumimoji="1" lang="ja-JP" altLang="en-US"/>
          </a:p>
        </p:txBody>
      </p:sp>
    </p:spTree>
    <p:extLst>
      <p:ext uri="{BB962C8B-B14F-4D97-AF65-F5344CB8AC3E}">
        <p14:creationId xmlns:p14="http://schemas.microsoft.com/office/powerpoint/2010/main" val="28243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50CD72-B351-1C4F-B05C-6D39AEB6B682}" type="datetimeFigureOut">
              <a:rPr kumimoji="1" lang="ja-JP" altLang="en-US" smtClean="0"/>
              <a:t>2022/10/18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D17F70F-EE45-9C44-B48B-27AC9B8AEC32}" type="slidenum">
              <a:rPr kumimoji="1" lang="ja-JP" altLang="en-US" smtClean="0"/>
              <a:t>‹#›</a:t>
            </a:fld>
            <a:endParaRPr kumimoji="1" lang="ja-JP" altLang="en-US"/>
          </a:p>
        </p:txBody>
      </p:sp>
    </p:spTree>
    <p:extLst>
      <p:ext uri="{BB962C8B-B14F-4D97-AF65-F5344CB8AC3E}">
        <p14:creationId xmlns:p14="http://schemas.microsoft.com/office/powerpoint/2010/main" val="245821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5" y="573264"/>
            <a:ext cx="3357563" cy="1220822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50CD72-B351-1C4F-B05C-6D39AEB6B682}" type="datetimeFigureOut">
              <a:rPr kumimoji="1" lang="ja-JP" altLang="en-US" smtClean="0"/>
              <a:t>2022/10/18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D17F70F-EE45-9C44-B48B-27AC9B8AEC32}" type="slidenum">
              <a:rPr kumimoji="1" lang="ja-JP" altLang="en-US" smtClean="0"/>
              <a:t>‹#›</a:t>
            </a:fld>
            <a:endParaRPr kumimoji="1" lang="ja-JP" altLang="en-US"/>
          </a:p>
        </p:txBody>
      </p:sp>
    </p:spTree>
    <p:extLst>
      <p:ext uri="{BB962C8B-B14F-4D97-AF65-F5344CB8AC3E}">
        <p14:creationId xmlns:p14="http://schemas.microsoft.com/office/powerpoint/2010/main" val="264435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50CD72-B351-1C4F-B05C-6D39AEB6B682}" type="datetimeFigureOut">
              <a:rPr kumimoji="1" lang="ja-JP" altLang="en-US" smtClean="0"/>
              <a:t>2022/10/18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D17F70F-EE45-9C44-B48B-27AC9B8AEC32}" type="slidenum">
              <a:rPr kumimoji="1" lang="ja-JP" altLang="en-US" smtClean="0"/>
              <a:t>‹#›</a:t>
            </a:fld>
            <a:endParaRPr kumimoji="1" lang="ja-JP" altLang="en-US"/>
          </a:p>
        </p:txBody>
      </p:sp>
    </p:spTree>
    <p:extLst>
      <p:ext uri="{BB962C8B-B14F-4D97-AF65-F5344CB8AC3E}">
        <p14:creationId xmlns:p14="http://schemas.microsoft.com/office/powerpoint/2010/main" val="47436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650CD72-B351-1C4F-B05C-6D39AEB6B682}" type="datetimeFigureOut">
              <a:rPr kumimoji="1" lang="ja-JP" altLang="en-US" smtClean="0"/>
              <a:t>2022/10/18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D17F70F-EE45-9C44-B48B-27AC9B8AEC32}" type="slidenum">
              <a:rPr kumimoji="1" lang="ja-JP" altLang="en-US" smtClean="0"/>
              <a:t>‹#›</a:t>
            </a:fld>
            <a:endParaRPr kumimoji="1" lang="ja-JP" altLang="en-US"/>
          </a:p>
        </p:txBody>
      </p:sp>
    </p:spTree>
    <p:extLst>
      <p:ext uri="{BB962C8B-B14F-4D97-AF65-F5344CB8AC3E}">
        <p14:creationId xmlns:p14="http://schemas.microsoft.com/office/powerpoint/2010/main" val="72136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650CD72-B351-1C4F-B05C-6D39AEB6B682}" type="datetimeFigureOut">
              <a:rPr kumimoji="1" lang="ja-JP" altLang="en-US" smtClean="0"/>
              <a:t>2022/10/18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D17F70F-EE45-9C44-B48B-27AC9B8AEC32}" type="slidenum">
              <a:rPr kumimoji="1" lang="ja-JP" altLang="en-US" smtClean="0"/>
              <a:t>‹#›</a:t>
            </a:fld>
            <a:endParaRPr kumimoji="1" lang="ja-JP" altLang="en-US"/>
          </a:p>
        </p:txBody>
      </p:sp>
    </p:spTree>
    <p:extLst>
      <p:ext uri="{BB962C8B-B14F-4D97-AF65-F5344CB8AC3E}">
        <p14:creationId xmlns:p14="http://schemas.microsoft.com/office/powerpoint/2010/main" val="184927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650CD72-B351-1C4F-B05C-6D39AEB6B682}" type="datetimeFigureOut">
              <a:rPr kumimoji="1" lang="ja-JP" altLang="en-US" smtClean="0"/>
              <a:t>2022/10/18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D17F70F-EE45-9C44-B48B-27AC9B8AEC32}" type="slidenum">
              <a:rPr kumimoji="1" lang="ja-JP" altLang="en-US" smtClean="0"/>
              <a:t>‹#›</a:t>
            </a:fld>
            <a:endParaRPr kumimoji="1" lang="ja-JP" altLang="en-US"/>
          </a:p>
        </p:txBody>
      </p:sp>
    </p:spTree>
    <p:extLst>
      <p:ext uri="{BB962C8B-B14F-4D97-AF65-F5344CB8AC3E}">
        <p14:creationId xmlns:p14="http://schemas.microsoft.com/office/powerpoint/2010/main" val="854309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650CD72-B351-1C4F-B05C-6D39AEB6B682}" type="datetimeFigureOut">
              <a:rPr kumimoji="1" lang="ja-JP" altLang="en-US" smtClean="0"/>
              <a:t>2022/10/18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D17F70F-EE45-9C44-B48B-27AC9B8AEC32}" type="slidenum">
              <a:rPr kumimoji="1" lang="ja-JP" altLang="en-US" smtClean="0"/>
              <a:t>‹#›</a:t>
            </a:fld>
            <a:endParaRPr kumimoji="1" lang="ja-JP" altLang="en-US"/>
          </a:p>
        </p:txBody>
      </p:sp>
    </p:spTree>
    <p:extLst>
      <p:ext uri="{BB962C8B-B14F-4D97-AF65-F5344CB8AC3E}">
        <p14:creationId xmlns:p14="http://schemas.microsoft.com/office/powerpoint/2010/main" val="381385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50CD72-B351-1C4F-B05C-6D39AEB6B682}" type="datetimeFigureOut">
              <a:rPr kumimoji="1" lang="ja-JP" altLang="en-US" smtClean="0"/>
              <a:t>2022/10/18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D17F70F-EE45-9C44-B48B-27AC9B8AEC32}" type="slidenum">
              <a:rPr kumimoji="1" lang="ja-JP" altLang="en-US" smtClean="0"/>
              <a:t>‹#›</a:t>
            </a:fld>
            <a:endParaRPr kumimoji="1" lang="ja-JP" altLang="en-US"/>
          </a:p>
        </p:txBody>
      </p:sp>
    </p:spTree>
    <p:extLst>
      <p:ext uri="{BB962C8B-B14F-4D97-AF65-F5344CB8AC3E}">
        <p14:creationId xmlns:p14="http://schemas.microsoft.com/office/powerpoint/2010/main" val="1151994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650CD72-B351-1C4F-B05C-6D39AEB6B682}" type="datetimeFigureOut">
              <a:rPr kumimoji="1" lang="ja-JP" altLang="en-US" smtClean="0"/>
              <a:t>2022/10/18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D17F70F-EE45-9C44-B48B-27AC9B8AEC32}" type="slidenum">
              <a:rPr kumimoji="1" lang="ja-JP" altLang="en-US" smtClean="0"/>
              <a:t>‹#›</a:t>
            </a:fld>
            <a:endParaRPr kumimoji="1" lang="ja-JP" altLang="en-US"/>
          </a:p>
        </p:txBody>
      </p:sp>
    </p:spTree>
    <p:extLst>
      <p:ext uri="{BB962C8B-B14F-4D97-AF65-F5344CB8AC3E}">
        <p14:creationId xmlns:p14="http://schemas.microsoft.com/office/powerpoint/2010/main" val="2894284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650CD72-B351-1C4F-B05C-6D39AEB6B682}" type="datetimeFigureOut">
              <a:rPr kumimoji="1" lang="ja-JP" altLang="en-US" smtClean="0"/>
              <a:t>2022/10/18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D17F70F-EE45-9C44-B48B-27AC9B8AEC32}" type="slidenum">
              <a:rPr kumimoji="1" lang="ja-JP" altLang="en-US" smtClean="0"/>
              <a:t>‹#›</a:t>
            </a:fld>
            <a:endParaRPr kumimoji="1" lang="ja-JP" altLang="en-US"/>
          </a:p>
        </p:txBody>
      </p:sp>
    </p:spTree>
    <p:extLst>
      <p:ext uri="{BB962C8B-B14F-4D97-AF65-F5344CB8AC3E}">
        <p14:creationId xmlns:p14="http://schemas.microsoft.com/office/powerpoint/2010/main" val="209835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B650CD72-B351-1C4F-B05C-6D39AEB6B682}" type="datetimeFigureOut">
              <a:rPr kumimoji="1" lang="ja-JP" altLang="en-US" smtClean="0"/>
              <a:t>2022/10/18</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BD17F70F-EE45-9C44-B48B-27AC9B8AEC32}" type="slidenum">
              <a:rPr kumimoji="1" lang="ja-JP" altLang="en-US" smtClean="0"/>
              <a:t>‹#›</a:t>
            </a:fld>
            <a:endParaRPr kumimoji="1" lang="ja-JP" altLang="en-US"/>
          </a:p>
        </p:txBody>
      </p:sp>
    </p:spTree>
    <p:extLst>
      <p:ext uri="{BB962C8B-B14F-4D97-AF65-F5344CB8AC3E}">
        <p14:creationId xmlns:p14="http://schemas.microsoft.com/office/powerpoint/2010/main" val="3474085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rot="10800000">
            <a:off x="118534" y="93133"/>
            <a:ext cx="6642100" cy="1282860"/>
          </a:xfrm>
          <a:prstGeom prst="roundRect">
            <a:avLst>
              <a:gd name="adj" fmla="val 2392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397000" y="-9397"/>
            <a:ext cx="4051300" cy="830997"/>
          </a:xfrm>
          <a:prstGeom prst="rect">
            <a:avLst/>
          </a:prstGeom>
          <a:noFill/>
        </p:spPr>
        <p:txBody>
          <a:bodyPr wrap="square" rtlCol="0">
            <a:spAutoFit/>
            <a:scene3d>
              <a:camera prst="orthographicFront">
                <a:rot lat="0" lon="0" rev="0"/>
              </a:camera>
              <a:lightRig rig="threePt" dir="t"/>
            </a:scene3d>
          </a:bodyPr>
          <a:lstStyle/>
          <a:p>
            <a:pPr algn="ctr"/>
            <a:r>
              <a:rPr kumimoji="1" lang="en-US" altLang="ja-JP" sz="4800" b="1" i="1" dirty="0">
                <a:ln>
                  <a:solidFill>
                    <a:schemeClr val="accent3">
                      <a:lumMod val="50000"/>
                      <a:alpha val="11000"/>
                    </a:schemeClr>
                  </a:solidFill>
                </a:ln>
                <a:solidFill>
                  <a:schemeClr val="accent3">
                    <a:lumMod val="20000"/>
                    <a:lumOff val="80000"/>
                  </a:schemeClr>
                </a:solidFill>
                <a:effectLst>
                  <a:outerShdw blurRad="50800" dist="38100" dir="2700000" algn="tl" rotWithShape="0">
                    <a:schemeClr val="tx1">
                      <a:alpha val="43000"/>
                    </a:schemeClr>
                  </a:outerShdw>
                  <a:reflection stA="50000" endPos="75000" dist="12700" dir="5400000" sy="-100000" algn="bl" rotWithShape="0"/>
                </a:effectLst>
                <a:latin typeface="Impact"/>
                <a:ea typeface="ヒラギノ角ゴ Std W8"/>
                <a:cs typeface="Impact"/>
              </a:rPr>
              <a:t>JSBBA KANTO</a:t>
            </a:r>
            <a:endParaRPr kumimoji="1" lang="ja-JP" altLang="en-US" sz="4800" b="1" i="1" dirty="0">
              <a:ln>
                <a:solidFill>
                  <a:schemeClr val="accent3">
                    <a:lumMod val="50000"/>
                    <a:alpha val="11000"/>
                  </a:schemeClr>
                </a:solidFill>
              </a:ln>
              <a:solidFill>
                <a:schemeClr val="accent3">
                  <a:lumMod val="20000"/>
                  <a:lumOff val="80000"/>
                </a:schemeClr>
              </a:solidFill>
              <a:effectLst>
                <a:outerShdw blurRad="50800" dist="38100" dir="2700000" algn="tl" rotWithShape="0">
                  <a:schemeClr val="tx1">
                    <a:alpha val="43000"/>
                  </a:schemeClr>
                </a:outerShdw>
                <a:reflection stA="50000" endPos="75000" dist="12700" dir="5400000" sy="-100000" algn="bl" rotWithShape="0"/>
              </a:effectLst>
              <a:latin typeface="Impact"/>
              <a:ea typeface="ヒラギノ角ゴ Std W8"/>
              <a:cs typeface="Impact"/>
            </a:endParaRPr>
          </a:p>
        </p:txBody>
      </p:sp>
      <p:sp>
        <p:nvSpPr>
          <p:cNvPr id="9" name="テキスト ボックス 8"/>
          <p:cNvSpPr txBox="1"/>
          <p:nvPr/>
        </p:nvSpPr>
        <p:spPr>
          <a:xfrm>
            <a:off x="118534" y="425929"/>
            <a:ext cx="6578600" cy="954107"/>
          </a:xfrm>
          <a:prstGeom prst="rect">
            <a:avLst/>
          </a:prstGeom>
          <a:noFill/>
        </p:spPr>
        <p:txBody>
          <a:bodyPr wrap="square" rtlCol="0">
            <a:spAutoFit/>
          </a:bodyPr>
          <a:lstStyle/>
          <a:p>
            <a:pPr algn="ctr"/>
            <a:r>
              <a:rPr kumimoji="1" lang="ja-JP" altLang="en-US" sz="2000" b="1" dirty="0">
                <a:latin typeface="メイリオ" panose="020B0604030504040204" pitchFamily="50" charset="-128"/>
                <a:ea typeface="メイリオ" panose="020B0604030504040204" pitchFamily="50" charset="-128"/>
                <a:cs typeface="ヒラギノ角ゴ StdN W8"/>
              </a:rPr>
              <a:t>公益社団法人　</a:t>
            </a:r>
            <a:r>
              <a:rPr kumimoji="1" lang="ja-JP" altLang="en-US" sz="2800" b="1" dirty="0">
                <a:latin typeface="メイリオ" panose="020B0604030504040204" pitchFamily="50" charset="-128"/>
                <a:ea typeface="メイリオ" panose="020B0604030504040204" pitchFamily="50" charset="-128"/>
                <a:cs typeface="ヒラギノ角ゴ StdN W8"/>
              </a:rPr>
              <a:t>日本農芸化学会　関東支部　</a:t>
            </a:r>
            <a:r>
              <a:rPr kumimoji="1" lang="en-US" altLang="ja-JP" sz="2800" b="1" dirty="0">
                <a:latin typeface="メイリオ" panose="020B0604030504040204" pitchFamily="50" charset="-128"/>
                <a:ea typeface="メイリオ" panose="020B0604030504040204" pitchFamily="50" charset="-128"/>
                <a:cs typeface="ヒラギノ角ゴ StdN W8"/>
              </a:rPr>
              <a:t>2022</a:t>
            </a:r>
            <a:r>
              <a:rPr kumimoji="1" lang="ja-JP" altLang="en-US" sz="2800" b="1" dirty="0">
                <a:latin typeface="メイリオ" panose="020B0604030504040204" pitchFamily="50" charset="-128"/>
                <a:ea typeface="メイリオ" panose="020B0604030504040204" pitchFamily="50" charset="-128"/>
                <a:cs typeface="ヒラギノ角ゴ StdN W8"/>
              </a:rPr>
              <a:t>年度若手発案企画</a:t>
            </a:r>
            <a:endParaRPr kumimoji="1" lang="ja-JP" altLang="en-US" sz="2000" b="1" dirty="0">
              <a:latin typeface="メイリオ" panose="020B0604030504040204" pitchFamily="50" charset="-128"/>
              <a:ea typeface="メイリオ" panose="020B0604030504040204" pitchFamily="50" charset="-128"/>
              <a:cs typeface="ヒラギノ角ゴ StdN W8"/>
            </a:endParaRPr>
          </a:p>
        </p:txBody>
      </p:sp>
      <p:sp>
        <p:nvSpPr>
          <p:cNvPr id="11" name="正方形/長方形 10"/>
          <p:cNvSpPr/>
          <p:nvPr/>
        </p:nvSpPr>
        <p:spPr>
          <a:xfrm>
            <a:off x="165100" y="1410720"/>
            <a:ext cx="6521450" cy="8032968"/>
          </a:xfrm>
          <a:prstGeom prst="rect">
            <a:avLst/>
          </a:prstGeom>
        </p:spPr>
        <p:txBody>
          <a:bodyPr wrap="square">
            <a:spAutoFit/>
          </a:bodyPr>
          <a:lstStyle/>
          <a:p>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報告者</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上田大次郎</a:t>
            </a:r>
            <a:r>
              <a:rPr lang="ja-JP" altLang="ja-JP"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cs typeface="ＭＳ Ｐゴシック"/>
              </a:rPr>
              <a:t>令和</a:t>
            </a:r>
            <a:r>
              <a:rPr lang="en-US" altLang="ja-JP" sz="1400" dirty="0">
                <a:latin typeface="メイリオ" panose="020B0604030504040204" pitchFamily="50" charset="-128"/>
                <a:ea typeface="メイリオ" panose="020B0604030504040204" pitchFamily="50" charset="-128"/>
                <a:cs typeface="ＭＳ Ｐゴシック"/>
              </a:rPr>
              <a:t>4</a:t>
            </a:r>
            <a:r>
              <a:rPr lang="ja-JP" altLang="en-US" sz="1400" dirty="0">
                <a:latin typeface="メイリオ" panose="020B0604030504040204" pitchFamily="50" charset="-128"/>
                <a:ea typeface="メイリオ" panose="020B0604030504040204" pitchFamily="50" charset="-128"/>
                <a:cs typeface="ＭＳ Ｐゴシック"/>
              </a:rPr>
              <a:t>年</a:t>
            </a:r>
            <a:r>
              <a:rPr lang="en-US" altLang="ja-JP" sz="1400" dirty="0">
                <a:latin typeface="メイリオ" panose="020B0604030504040204" pitchFamily="50" charset="-128"/>
                <a:ea typeface="メイリオ" panose="020B0604030504040204" pitchFamily="50" charset="-128"/>
                <a:cs typeface="ＭＳ Ｐゴシック"/>
              </a:rPr>
              <a:t>9</a:t>
            </a:r>
            <a:r>
              <a:rPr lang="ja-JP" altLang="en-US" sz="1400" dirty="0">
                <a:latin typeface="メイリオ" panose="020B0604030504040204" pitchFamily="50" charset="-128"/>
                <a:ea typeface="メイリオ" panose="020B0604030504040204" pitchFamily="50" charset="-128"/>
                <a:cs typeface="ＭＳ Ｐゴシック"/>
              </a:rPr>
              <a:t>月</a:t>
            </a:r>
            <a:r>
              <a:rPr lang="en-US" altLang="ja-JP" sz="1400" dirty="0">
                <a:latin typeface="メイリオ" panose="020B0604030504040204" pitchFamily="50" charset="-128"/>
                <a:ea typeface="メイリオ" panose="020B0604030504040204" pitchFamily="50" charset="-128"/>
                <a:cs typeface="ＭＳ Ｐゴシック"/>
              </a:rPr>
              <a:t>27</a:t>
            </a:r>
            <a:r>
              <a:rPr lang="ja-JP" altLang="en-US" sz="1400" dirty="0">
                <a:latin typeface="メイリオ" panose="020B0604030504040204" pitchFamily="50" charset="-128"/>
                <a:ea typeface="メイリオ" panose="020B0604030504040204" pitchFamily="50" charset="-128"/>
                <a:cs typeface="ＭＳ Ｐゴシック"/>
              </a:rPr>
              <a:t>日</a:t>
            </a:r>
            <a:endParaRPr lang="ja-JP" altLang="ja-JP" sz="1400" dirty="0">
              <a:latin typeface="メイリオ" panose="020B0604030504040204" pitchFamily="50" charset="-128"/>
              <a:ea typeface="メイリオ" panose="020B0604030504040204" pitchFamily="50" charset="-128"/>
              <a:cs typeface="ＭＳ Ｐゴシック"/>
            </a:endParaRPr>
          </a:p>
          <a:p>
            <a:endParaRPr lang="en-US" altLang="ja-JP" sz="1400" dirty="0">
              <a:latin typeface="メイリオ" panose="020B0604030504040204" pitchFamily="50" charset="-128"/>
              <a:ea typeface="メイリオ" panose="020B0604030504040204" pitchFamily="50" charset="-128"/>
              <a:cs typeface="ＭＳ Ｐゴシック"/>
            </a:endParaRPr>
          </a:p>
          <a:p>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9</a:t>
            </a:r>
            <a:r>
              <a:rPr lang="ja-JP" altLang="en-US" sz="1400" dirty="0">
                <a:latin typeface="メイリオ" panose="020B0604030504040204" pitchFamily="50" charset="-128"/>
                <a:ea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rPr>
              <a:t>22</a:t>
            </a:r>
            <a:r>
              <a:rPr lang="ja-JP" altLang="en-US" sz="1400" dirty="0">
                <a:latin typeface="メイリオ" panose="020B0604030504040204" pitchFamily="50" charset="-128"/>
                <a:ea typeface="メイリオ" panose="020B0604030504040204" pitchFamily="50" charset="-128"/>
              </a:rPr>
              <a:t>日にイソプレノイド研究会シンポジウムとして「脂溶性ビタミン研究の最前線」を新潟大学農学部</a:t>
            </a:r>
            <a:r>
              <a:rPr lang="en-US" altLang="ja-JP" sz="1400" dirty="0">
                <a:latin typeface="メイリオ" panose="020B0604030504040204" pitchFamily="50" charset="-128"/>
                <a:ea typeface="メイリオ" panose="020B0604030504040204" pitchFamily="50" charset="-128"/>
              </a:rPr>
              <a:t>C110</a:t>
            </a:r>
            <a:r>
              <a:rPr lang="ja-JP" altLang="en-US" sz="1400" dirty="0">
                <a:latin typeface="メイリオ" panose="020B0604030504040204" pitchFamily="50" charset="-128"/>
                <a:ea typeface="メイリオ" panose="020B0604030504040204" pitchFamily="50" charset="-128"/>
              </a:rPr>
              <a:t>講義室とオンラインのハイブリッド開催いたしました。今回、脂溶性ビタミン研究について最前線でご研究されている</a:t>
            </a:r>
            <a:r>
              <a:rPr lang="en-US" altLang="ja-JP" sz="1400" dirty="0">
                <a:latin typeface="メイリオ" panose="020B0604030504040204" pitchFamily="50" charset="-128"/>
                <a:ea typeface="メイリオ" panose="020B0604030504040204" pitchFamily="50" charset="-128"/>
              </a:rPr>
              <a:t>5</a:t>
            </a:r>
            <a:r>
              <a:rPr lang="ja-JP" altLang="en-US" sz="1400" dirty="0">
                <a:latin typeface="メイリオ" panose="020B0604030504040204" pitchFamily="50" charset="-128"/>
                <a:ea typeface="メイリオ" panose="020B0604030504040204" pitchFamily="50" charset="-128"/>
              </a:rPr>
              <a:t>名の講師の方にご講演していただきました。</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まずは、桐生大学医療保健学部の田端佑規先生より「非環化レチノイド　ゲラニルゲラノイン酸の生合成と肝発癌抑制について」と題し、レチノイド（ビタミン</a:t>
            </a:r>
            <a:r>
              <a:rPr lang="en-US" altLang="ja-JP" sz="1400" dirty="0">
                <a:latin typeface="メイリオ" panose="020B0604030504040204" pitchFamily="50" charset="-128"/>
                <a:ea typeface="メイリオ" panose="020B0604030504040204" pitchFamily="50" charset="-128"/>
              </a:rPr>
              <a:t>A</a:t>
            </a:r>
            <a:r>
              <a:rPr lang="ja-JP" altLang="en-US" sz="1400" dirty="0">
                <a:latin typeface="メイリオ" panose="020B0604030504040204" pitchFamily="50" charset="-128"/>
                <a:ea typeface="メイリオ" panose="020B0604030504040204" pitchFamily="50" charset="-128"/>
              </a:rPr>
              <a:t>）の解説やその生合成、さらにその生理活性（肝発癌抑制）研究の詳細について解説していただきました。特に非環状レチノイドは哺乳動物体内で生合成されているが、加齢などの理由で生合成量が低下することで肝発癌発生母地を生み出す可能性があり、食事などを介した非環状レチノイドの経口補充による肝発癌を予防できる可能性が考えられ驚きました。</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次に、富山県立大学工学部の安田佳織先生より「天然型ビタミン</a:t>
            </a:r>
            <a:r>
              <a:rPr lang="en-US" altLang="ja-JP" sz="1400" dirty="0">
                <a:latin typeface="メイリオ" panose="020B0604030504040204" pitchFamily="50" charset="-128"/>
                <a:ea typeface="メイリオ" panose="020B0604030504040204" pitchFamily="50" charset="-128"/>
              </a:rPr>
              <a:t>D</a:t>
            </a:r>
            <a:r>
              <a:rPr lang="ja-JP" altLang="en-US" sz="1400" dirty="0">
                <a:latin typeface="メイリオ" panose="020B0604030504040204" pitchFamily="50" charset="-128"/>
                <a:ea typeface="メイリオ" panose="020B0604030504040204" pitchFamily="50" charset="-128"/>
              </a:rPr>
              <a:t>およびビタミン</a:t>
            </a:r>
            <a:r>
              <a:rPr lang="en-US" altLang="ja-JP" sz="1400" dirty="0">
                <a:latin typeface="メイリオ" panose="020B0604030504040204" pitchFamily="50" charset="-128"/>
                <a:ea typeface="メイリオ" panose="020B0604030504040204" pitchFamily="50" charset="-128"/>
              </a:rPr>
              <a:t>D</a:t>
            </a:r>
            <a:r>
              <a:rPr lang="ja-JP" altLang="en-US" sz="1400" dirty="0">
                <a:latin typeface="メイリオ" panose="020B0604030504040204" pitchFamily="50" charset="-128"/>
                <a:ea typeface="メイリオ" panose="020B0604030504040204" pitchFamily="50" charset="-128"/>
              </a:rPr>
              <a:t>誘導体の代謝と生理作用」と題し、ビタミン</a:t>
            </a:r>
            <a:r>
              <a:rPr lang="en-US" altLang="ja-JP" sz="1400" dirty="0">
                <a:latin typeface="メイリオ" panose="020B0604030504040204" pitchFamily="50" charset="-128"/>
                <a:ea typeface="メイリオ" panose="020B0604030504040204" pitchFamily="50" charset="-128"/>
              </a:rPr>
              <a:t>D</a:t>
            </a:r>
            <a:r>
              <a:rPr lang="ja-JP" altLang="en-US" sz="1400" dirty="0">
                <a:latin typeface="メイリオ" panose="020B0604030504040204" pitchFamily="50" charset="-128"/>
                <a:ea typeface="メイリオ" panose="020B0604030504040204" pitchFamily="50" charset="-128"/>
              </a:rPr>
              <a:t>の解説とともに、天然型ビタミン</a:t>
            </a:r>
            <a:r>
              <a:rPr lang="en-US" altLang="ja-JP" sz="1400" dirty="0">
                <a:latin typeface="メイリオ" panose="020B0604030504040204" pitchFamily="50" charset="-128"/>
                <a:ea typeface="メイリオ" panose="020B0604030504040204" pitchFamily="50" charset="-128"/>
              </a:rPr>
              <a:t>D3</a:t>
            </a:r>
            <a:r>
              <a:rPr lang="ja-JP" altLang="en-US" sz="1400" dirty="0">
                <a:latin typeface="メイリオ" panose="020B0604030504040204" pitchFamily="50" charset="-128"/>
                <a:ea typeface="メイリオ" panose="020B0604030504040204" pitchFamily="50" charset="-128"/>
              </a:rPr>
              <a:t>の代謝と生理作用について解説していただきました。ノックマウスを利用した代謝研究により、新たな疾患モデルを提唱しており、今後の高齢化社会におけるビタミン</a:t>
            </a:r>
            <a:r>
              <a:rPr lang="en-US" altLang="ja-JP" sz="1400" dirty="0">
                <a:latin typeface="メイリオ" panose="020B0604030504040204" pitchFamily="50" charset="-128"/>
                <a:ea typeface="メイリオ" panose="020B0604030504040204" pitchFamily="50" charset="-128"/>
              </a:rPr>
              <a:t>D</a:t>
            </a:r>
            <a:r>
              <a:rPr lang="ja-JP" altLang="en-US" sz="1400" dirty="0">
                <a:latin typeface="メイリオ" panose="020B0604030504040204" pitchFamily="50" charset="-128"/>
                <a:ea typeface="メイリオ" panose="020B0604030504040204" pitchFamily="50" charset="-128"/>
              </a:rPr>
              <a:t>の接種の重要さを実感いたしました。</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次に、富山県立大学工学部の榊利之先生より「ゲノム編集法により作製した</a:t>
            </a:r>
            <a:r>
              <a:rPr lang="en-US" altLang="ja-JP" sz="1400" dirty="0">
                <a:latin typeface="メイリオ" panose="020B0604030504040204" pitchFamily="50" charset="-128"/>
                <a:ea typeface="メイリオ" panose="020B0604030504040204" pitchFamily="50" charset="-128"/>
              </a:rPr>
              <a:t>II </a:t>
            </a:r>
            <a:r>
              <a:rPr lang="ja-JP" altLang="en-US" sz="1400" dirty="0">
                <a:latin typeface="メイリオ" panose="020B0604030504040204" pitchFamily="50" charset="-128"/>
                <a:ea typeface="メイリオ" panose="020B0604030504040204" pitchFamily="50" charset="-128"/>
              </a:rPr>
              <a:t>型くる病モデルラットを用いたビタミン</a:t>
            </a:r>
            <a:r>
              <a:rPr lang="en-US" altLang="ja-JP" sz="1400" dirty="0">
                <a:latin typeface="メイリオ" panose="020B0604030504040204" pitchFamily="50" charset="-128"/>
                <a:ea typeface="メイリオ" panose="020B0604030504040204" pitchFamily="50" charset="-128"/>
              </a:rPr>
              <a:t>D </a:t>
            </a:r>
            <a:r>
              <a:rPr lang="ja-JP" altLang="en-US" sz="1400" dirty="0">
                <a:latin typeface="メイリオ" panose="020B0604030504040204" pitchFamily="50" charset="-128"/>
                <a:ea typeface="メイリオ" panose="020B0604030504040204" pitchFamily="50" charset="-128"/>
              </a:rPr>
              <a:t>および</a:t>
            </a:r>
            <a:r>
              <a:rPr lang="en-US" altLang="ja-JP" sz="1400" dirty="0">
                <a:latin typeface="メイリオ" panose="020B0604030504040204" pitchFamily="50" charset="-128"/>
                <a:ea typeface="メイリオ" panose="020B0604030504040204" pitchFamily="50" charset="-128"/>
              </a:rPr>
              <a:t>VDR </a:t>
            </a:r>
            <a:r>
              <a:rPr lang="ja-JP" altLang="en-US" sz="1400" dirty="0">
                <a:latin typeface="メイリオ" panose="020B0604030504040204" pitchFamily="50" charset="-128"/>
                <a:ea typeface="メイリオ" panose="020B0604030504040204" pitchFamily="50" charset="-128"/>
              </a:rPr>
              <a:t>作用の解析」と題し安田先生の基礎的な話をベースにビタミン</a:t>
            </a:r>
            <a:r>
              <a:rPr lang="en-US" altLang="ja-JP" sz="1400" dirty="0">
                <a:latin typeface="メイリオ" panose="020B0604030504040204" pitchFamily="50" charset="-128"/>
                <a:ea typeface="メイリオ" panose="020B0604030504040204" pitchFamily="50" charset="-128"/>
              </a:rPr>
              <a:t>D</a:t>
            </a:r>
            <a:r>
              <a:rPr lang="ja-JP" altLang="en-US" sz="1400" dirty="0">
                <a:latin typeface="メイリオ" panose="020B0604030504040204" pitchFamily="50" charset="-128"/>
                <a:ea typeface="メイリオ" panose="020B0604030504040204" pitchFamily="50" charset="-128"/>
              </a:rPr>
              <a:t>のリガンドの詳細を解説していただきました。その中でくる病モデルマウスを利用し、これらの特に脱毛に関してビタミン</a:t>
            </a:r>
            <a:r>
              <a:rPr lang="en-US" altLang="ja-JP" sz="1400" dirty="0">
                <a:latin typeface="メイリオ" panose="020B0604030504040204" pitchFamily="50" charset="-128"/>
                <a:ea typeface="メイリオ" panose="020B0604030504040204" pitchFamily="50" charset="-128"/>
              </a:rPr>
              <a:t>D</a:t>
            </a:r>
            <a:r>
              <a:rPr lang="ja-JP" altLang="en-US" sz="1400" dirty="0" err="1">
                <a:latin typeface="メイリオ" panose="020B0604030504040204" pitchFamily="50" charset="-128"/>
                <a:ea typeface="メイリオ" panose="020B0604030504040204" pitchFamily="50" charset="-128"/>
              </a:rPr>
              <a:t>の受</a:t>
            </a:r>
            <a:r>
              <a:rPr lang="ja-JP" altLang="en-US" sz="1400" dirty="0">
                <a:latin typeface="メイリオ" panose="020B0604030504040204" pitchFamily="50" charset="-128"/>
                <a:ea typeface="メイリオ" panose="020B0604030504040204" pitchFamily="50" charset="-128"/>
              </a:rPr>
              <a:t>容体が必要な一方、ビタミン</a:t>
            </a:r>
            <a:r>
              <a:rPr lang="en-US" altLang="ja-JP" sz="1400" dirty="0">
                <a:latin typeface="メイリオ" panose="020B0604030504040204" pitchFamily="50" charset="-128"/>
                <a:ea typeface="メイリオ" panose="020B0604030504040204" pitchFamily="50" charset="-128"/>
              </a:rPr>
              <a:t>D</a:t>
            </a:r>
            <a:r>
              <a:rPr lang="ja-JP" altLang="en-US" sz="1400" dirty="0">
                <a:latin typeface="メイリオ" panose="020B0604030504040204" pitchFamily="50" charset="-128"/>
                <a:ea typeface="メイリオ" panose="020B0604030504040204" pitchFamily="50" charset="-128"/>
              </a:rPr>
              <a:t>の結合能が必要でないことには感銘を受けました。今後その詳細について非常に興味が湧きました。</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次に、芝浦工業大学システム理工学部須原義智先生より「ビタミン</a:t>
            </a:r>
            <a:r>
              <a:rPr lang="en-US" altLang="ja-JP" sz="1400" dirty="0">
                <a:latin typeface="メイリオ" panose="020B0604030504040204" pitchFamily="50" charset="-128"/>
                <a:ea typeface="メイリオ" panose="020B0604030504040204" pitchFamily="50" charset="-128"/>
              </a:rPr>
              <a:t>K </a:t>
            </a:r>
            <a:r>
              <a:rPr lang="ja-JP" altLang="en-US" sz="1400" dirty="0">
                <a:latin typeface="メイリオ" panose="020B0604030504040204" pitchFamily="50" charset="-128"/>
                <a:ea typeface="メイリオ" panose="020B0604030504040204" pitchFamily="50" charset="-128"/>
              </a:rPr>
              <a:t>の誘導体合成による新規生理活性物質の創製」と題し、ビタミン</a:t>
            </a:r>
            <a:r>
              <a:rPr lang="en-US" altLang="ja-JP" sz="1400" dirty="0">
                <a:latin typeface="メイリオ" panose="020B0604030504040204" pitchFamily="50" charset="-128"/>
                <a:ea typeface="メイリオ" panose="020B0604030504040204" pitchFamily="50" charset="-128"/>
              </a:rPr>
              <a:t>K</a:t>
            </a:r>
            <a:r>
              <a:rPr lang="ja-JP" altLang="en-US" sz="1400" dirty="0">
                <a:latin typeface="メイリオ" panose="020B0604030504040204" pitchFamily="50" charset="-128"/>
                <a:ea typeface="メイリオ" panose="020B0604030504040204" pitchFamily="50" charset="-128"/>
              </a:rPr>
              <a:t>の解説と共にその誘導体を化学合成することによって生理活性物質を創出するご研究について解説いただきました。その中で、ビタミン</a:t>
            </a:r>
            <a:r>
              <a:rPr lang="en-US" altLang="ja-JP" sz="1400" dirty="0">
                <a:latin typeface="メイリオ" panose="020B0604030504040204" pitchFamily="50" charset="-128"/>
                <a:ea typeface="メイリオ" panose="020B0604030504040204" pitchFamily="50" charset="-128"/>
              </a:rPr>
              <a:t>K</a:t>
            </a:r>
            <a:r>
              <a:rPr lang="ja-JP" altLang="en-US" sz="1400" dirty="0">
                <a:latin typeface="メイリオ" panose="020B0604030504040204" pitchFamily="50" charset="-128"/>
                <a:ea typeface="メイリオ" panose="020B0604030504040204" pitchFamily="50" charset="-128"/>
              </a:rPr>
              <a:t>側鎖末端に様々な官能基を導入し</a:t>
            </a:r>
            <a:r>
              <a:rPr lang="ja-JP" altLang="en-US" sz="1400">
                <a:latin typeface="メイリオ" panose="020B0604030504040204" pitchFamily="50" charset="-128"/>
                <a:ea typeface="メイリオ" panose="020B0604030504040204" pitchFamily="50" charset="-128"/>
              </a:rPr>
              <a:t>、中でも疎水性</a:t>
            </a:r>
            <a:r>
              <a:rPr lang="ja-JP" altLang="en-US" sz="1400" dirty="0">
                <a:latin typeface="メイリオ" panose="020B0604030504040204" pitchFamily="50" charset="-128"/>
                <a:ea typeface="メイリオ" panose="020B0604030504040204" pitchFamily="50" charset="-128"/>
              </a:rPr>
              <a:t>の官能基を導入した誘導体に強い活性が見られておりました。特に脳神経の酸化ストレスからの保護作用があると知られているリファンピシンに匹敵するほどの活性を示すことが明らかとなっており、感銘を受けました。</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最後に、芝浦工業大学システム理工学部廣田佳久先生より「ビタミン</a:t>
            </a:r>
            <a:r>
              <a:rPr lang="en-US" altLang="ja-JP" sz="1400" dirty="0">
                <a:latin typeface="メイリオ" panose="020B0604030504040204" pitchFamily="50" charset="-128"/>
                <a:ea typeface="メイリオ" panose="020B0604030504040204" pitchFamily="50" charset="-128"/>
              </a:rPr>
              <a:t>K </a:t>
            </a:r>
            <a:r>
              <a:rPr lang="ja-JP" altLang="en-US" sz="1400" dirty="0">
                <a:latin typeface="メイリオ" panose="020B0604030504040204" pitchFamily="50" charset="-128"/>
                <a:ea typeface="メイリオ" panose="020B0604030504040204" pitchFamily="50" charset="-128"/>
              </a:rPr>
              <a:t>変換酵素</a:t>
            </a:r>
            <a:r>
              <a:rPr lang="en-US" altLang="ja-JP" sz="1400" dirty="0">
                <a:latin typeface="メイリオ" panose="020B0604030504040204" pitchFamily="50" charset="-128"/>
                <a:ea typeface="メイリオ" panose="020B0604030504040204" pitchFamily="50" charset="-128"/>
              </a:rPr>
              <a:t>UBIAD1 </a:t>
            </a:r>
            <a:r>
              <a:rPr lang="ja-JP" altLang="en-US" sz="1400" dirty="0">
                <a:latin typeface="メイリオ" panose="020B0604030504040204" pitchFamily="50" charset="-128"/>
                <a:ea typeface="メイリオ" panose="020B0604030504040204" pitchFamily="50" charset="-128"/>
              </a:rPr>
              <a:t>を介したコレステロール代謝調節機構」と題し、ビタミン</a:t>
            </a:r>
            <a:r>
              <a:rPr lang="en-US" altLang="ja-JP" sz="1400" dirty="0">
                <a:latin typeface="メイリオ" panose="020B0604030504040204" pitchFamily="50" charset="-128"/>
                <a:ea typeface="メイリオ" panose="020B0604030504040204" pitchFamily="50" charset="-128"/>
              </a:rPr>
              <a:t>K</a:t>
            </a:r>
            <a:r>
              <a:rPr lang="ja-JP" altLang="en-US" sz="1400" dirty="0" err="1">
                <a:latin typeface="メイリオ" panose="020B0604030504040204" pitchFamily="50" charset="-128"/>
                <a:ea typeface="メイリオ" panose="020B0604030504040204" pitchFamily="50" charset="-128"/>
              </a:rPr>
              <a:t>をメナキ</a:t>
            </a:r>
            <a:r>
              <a:rPr lang="ja-JP" altLang="en-US" sz="1400" dirty="0">
                <a:latin typeface="メイリオ" panose="020B0604030504040204" pitchFamily="50" charset="-128"/>
                <a:ea typeface="メイリオ" panose="020B0604030504040204" pitchFamily="50" charset="-128"/>
              </a:rPr>
              <a:t>ノン４に変換する酵素</a:t>
            </a:r>
            <a:r>
              <a:rPr lang="en-US" altLang="ja-JP" sz="1400" dirty="0">
                <a:latin typeface="メイリオ" panose="020B0604030504040204" pitchFamily="50" charset="-128"/>
                <a:ea typeface="メイリオ" panose="020B0604030504040204" pitchFamily="50" charset="-128"/>
              </a:rPr>
              <a:t>UBIAD</a:t>
            </a:r>
            <a:r>
              <a:rPr lang="ja-JP" altLang="en-US" sz="1400" dirty="0">
                <a:latin typeface="メイリオ" panose="020B0604030504040204" pitchFamily="50" charset="-128"/>
                <a:ea typeface="メイリオ" panose="020B0604030504040204" pitchFamily="50" charset="-128"/>
              </a:rPr>
              <a:t>について解説いただきました。近年</a:t>
            </a:r>
            <a:r>
              <a:rPr lang="en-US" altLang="ja-JP" sz="1400" dirty="0">
                <a:latin typeface="メイリオ" panose="020B0604030504040204" pitchFamily="50" charset="-128"/>
                <a:ea typeface="メイリオ" panose="020B0604030504040204" pitchFamily="50" charset="-128"/>
              </a:rPr>
              <a:t>UBIAD1</a:t>
            </a:r>
            <a:r>
              <a:rPr lang="ja-JP" altLang="en-US" sz="1400" dirty="0">
                <a:latin typeface="メイリオ" panose="020B0604030504040204" pitchFamily="50" charset="-128"/>
                <a:ea typeface="メイリオ" panose="020B0604030504040204" pitchFamily="50" charset="-128"/>
              </a:rPr>
              <a:t>がコレステロール合成の律速酵素であり、高脂血症治療薬として世界中で</a:t>
            </a:r>
          </a:p>
          <a:p>
            <a:r>
              <a:rPr lang="ja-JP" altLang="en-US" sz="1400" dirty="0">
                <a:latin typeface="メイリオ" panose="020B0604030504040204" pitchFamily="50" charset="-128"/>
                <a:ea typeface="メイリオ" panose="020B0604030504040204" pitchFamily="50" charset="-128"/>
              </a:rPr>
              <a:t>用いられている</a:t>
            </a:r>
            <a:r>
              <a:rPr lang="en-US" altLang="ja-JP" sz="1400" dirty="0">
                <a:latin typeface="メイリオ" panose="020B0604030504040204" pitchFamily="50" charset="-128"/>
                <a:ea typeface="メイリオ" panose="020B0604030504040204" pitchFamily="50" charset="-128"/>
              </a:rPr>
              <a:t>Statin </a:t>
            </a:r>
            <a:r>
              <a:rPr lang="ja-JP" altLang="en-US" sz="1400" dirty="0">
                <a:latin typeface="メイリオ" panose="020B0604030504040204" pitchFamily="50" charset="-128"/>
                <a:ea typeface="メイリオ" panose="020B0604030504040204" pitchFamily="50" charset="-128"/>
              </a:rPr>
              <a:t>の標的酵素である</a:t>
            </a:r>
            <a:r>
              <a:rPr lang="en-US" altLang="ja-JP" sz="1400" dirty="0">
                <a:latin typeface="メイリオ" panose="020B0604030504040204" pitchFamily="50" charset="-128"/>
                <a:ea typeface="メイリオ" panose="020B0604030504040204" pitchFamily="50" charset="-128"/>
              </a:rPr>
              <a:t>HMG-CoA reductase</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HMGCR</a:t>
            </a:r>
            <a:r>
              <a:rPr lang="ja-JP" altLang="en-US" sz="1400" dirty="0">
                <a:latin typeface="メイリオ" panose="020B0604030504040204" pitchFamily="50" charset="-128"/>
                <a:ea typeface="メイリオ" panose="020B0604030504040204" pitchFamily="50" charset="-128"/>
              </a:rPr>
              <a:t>）を。</a:t>
            </a:r>
            <a:endParaRPr lang="en-US" altLang="ja-JP" sz="1400" dirty="0">
              <a:latin typeface="メイリオ" panose="020B0604030504040204" pitchFamily="50" charset="-128"/>
              <a:ea typeface="メイリオ" panose="020B0604030504040204" pitchFamily="50" charset="-128"/>
              <a:cs typeface="ＭＳ Ｐゴシック"/>
            </a:endParaRPr>
          </a:p>
        </p:txBody>
      </p:sp>
      <p:sp>
        <p:nvSpPr>
          <p:cNvPr id="20" name="テキスト ボックス 19">
            <a:extLst>
              <a:ext uri="{FF2B5EF4-FFF2-40B4-BE49-F238E27FC236}">
                <a16:creationId xmlns:a16="http://schemas.microsoft.com/office/drawing/2014/main" id="{BF1A3335-B81D-4B41-A713-BC97552FD8FF}"/>
              </a:ext>
            </a:extLst>
          </p:cNvPr>
          <p:cNvSpPr txBox="1"/>
          <p:nvPr/>
        </p:nvSpPr>
        <p:spPr>
          <a:xfrm>
            <a:off x="5277195" y="9273547"/>
            <a:ext cx="1305165" cy="307777"/>
          </a:xfrm>
          <a:prstGeom prst="rect">
            <a:avLst/>
          </a:prstGeom>
          <a:noFill/>
        </p:spPr>
        <p:txBody>
          <a:bodyPr wrap="none" rtlCol="0">
            <a:spAutoFit/>
          </a:bodyPr>
          <a:lstStyle/>
          <a:p>
            <a:r>
              <a:rPr lang="en-US" altLang="ja-JP" sz="1400" dirty="0">
                <a:latin typeface="ＭＳ Ｐゴシック"/>
                <a:cs typeface="ＭＳ Ｐゴシック"/>
              </a:rPr>
              <a:t>(</a:t>
            </a:r>
            <a:r>
              <a:rPr lang="ja-JP" altLang="en-US" sz="1400">
                <a:latin typeface="ＭＳ Ｐゴシック"/>
                <a:cs typeface="ＭＳ Ｐゴシック"/>
              </a:rPr>
              <a:t>裏面につづく）</a:t>
            </a:r>
            <a:endParaRPr kumimoji="1" lang="ja-JP" altLang="en-US" sz="1400"/>
          </a:p>
        </p:txBody>
      </p:sp>
    </p:spTree>
    <p:extLst>
      <p:ext uri="{BB962C8B-B14F-4D97-AF65-F5344CB8AC3E}">
        <p14:creationId xmlns:p14="http://schemas.microsoft.com/office/powerpoint/2010/main" val="407740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397000" y="-9397"/>
            <a:ext cx="4051300" cy="830997"/>
          </a:xfrm>
          <a:prstGeom prst="rect">
            <a:avLst/>
          </a:prstGeom>
          <a:noFill/>
        </p:spPr>
        <p:txBody>
          <a:bodyPr wrap="square" rtlCol="0">
            <a:spAutoFit/>
            <a:scene3d>
              <a:camera prst="orthographicFront">
                <a:rot lat="0" lon="0" rev="0"/>
              </a:camera>
              <a:lightRig rig="threePt" dir="t"/>
            </a:scene3d>
          </a:bodyPr>
          <a:lstStyle/>
          <a:p>
            <a:pPr algn="ctr"/>
            <a:r>
              <a:rPr kumimoji="1" lang="en-US" altLang="ja-JP" sz="4800" b="1" i="1" dirty="0">
                <a:ln>
                  <a:solidFill>
                    <a:schemeClr val="accent3">
                      <a:lumMod val="50000"/>
                      <a:alpha val="11000"/>
                    </a:schemeClr>
                  </a:solidFill>
                </a:ln>
                <a:solidFill>
                  <a:schemeClr val="accent3">
                    <a:lumMod val="20000"/>
                    <a:lumOff val="80000"/>
                  </a:schemeClr>
                </a:solidFill>
                <a:effectLst>
                  <a:outerShdw blurRad="50800" dist="38100" dir="2700000" algn="tl" rotWithShape="0">
                    <a:schemeClr val="tx1">
                      <a:alpha val="43000"/>
                    </a:schemeClr>
                  </a:outerShdw>
                  <a:reflection stA="50000" endPos="75000" dist="12700" dir="5400000" sy="-100000" algn="bl" rotWithShape="0"/>
                </a:effectLst>
                <a:latin typeface="Impact"/>
                <a:ea typeface="ヒラギノ角ゴ Std W8"/>
                <a:cs typeface="Impact"/>
              </a:rPr>
              <a:t>JSBBA KANTO</a:t>
            </a:r>
            <a:endParaRPr kumimoji="1" lang="ja-JP" altLang="en-US" sz="4800" b="1" i="1" dirty="0">
              <a:ln>
                <a:solidFill>
                  <a:schemeClr val="accent3">
                    <a:lumMod val="50000"/>
                    <a:alpha val="11000"/>
                  </a:schemeClr>
                </a:solidFill>
              </a:ln>
              <a:solidFill>
                <a:schemeClr val="accent3">
                  <a:lumMod val="20000"/>
                  <a:lumOff val="80000"/>
                </a:schemeClr>
              </a:solidFill>
              <a:effectLst>
                <a:outerShdw blurRad="50800" dist="38100" dir="2700000" algn="tl" rotWithShape="0">
                  <a:schemeClr val="tx1">
                    <a:alpha val="43000"/>
                  </a:schemeClr>
                </a:outerShdw>
                <a:reflection stA="50000" endPos="75000" dist="12700" dir="5400000" sy="-100000" algn="bl" rotWithShape="0"/>
              </a:effectLst>
              <a:latin typeface="Impact"/>
              <a:ea typeface="ヒラギノ角ゴ Std W8"/>
              <a:cs typeface="Impact"/>
            </a:endParaRPr>
          </a:p>
        </p:txBody>
      </p:sp>
      <p:pic>
        <p:nvPicPr>
          <p:cNvPr id="4" name="図 3">
            <a:extLst>
              <a:ext uri="{FF2B5EF4-FFF2-40B4-BE49-F238E27FC236}">
                <a16:creationId xmlns:a16="http://schemas.microsoft.com/office/drawing/2014/main" id="{F09E1B62-2986-4ACE-BBB9-9C8E896362FF}"/>
              </a:ext>
            </a:extLst>
          </p:cNvPr>
          <p:cNvPicPr>
            <a:picLocks noChangeAspect="1"/>
          </p:cNvPicPr>
          <p:nvPr/>
        </p:nvPicPr>
        <p:blipFill>
          <a:blip r:embed="rId2"/>
          <a:stretch>
            <a:fillRect/>
          </a:stretch>
        </p:blipFill>
        <p:spPr>
          <a:xfrm>
            <a:off x="0" y="1241871"/>
            <a:ext cx="3429000" cy="2571749"/>
          </a:xfrm>
          <a:prstGeom prst="rect">
            <a:avLst/>
          </a:prstGeom>
        </p:spPr>
      </p:pic>
      <p:pic>
        <p:nvPicPr>
          <p:cNvPr id="3" name="図 2">
            <a:extLst>
              <a:ext uri="{FF2B5EF4-FFF2-40B4-BE49-F238E27FC236}">
                <a16:creationId xmlns:a16="http://schemas.microsoft.com/office/drawing/2014/main" id="{090AFCB2-9F9C-408A-A751-2F3B386C5E33}"/>
              </a:ext>
            </a:extLst>
          </p:cNvPr>
          <p:cNvPicPr>
            <a:picLocks noChangeAspect="1"/>
          </p:cNvPicPr>
          <p:nvPr/>
        </p:nvPicPr>
        <p:blipFill>
          <a:blip r:embed="rId3"/>
          <a:stretch>
            <a:fillRect/>
          </a:stretch>
        </p:blipFill>
        <p:spPr>
          <a:xfrm>
            <a:off x="3429001" y="1241872"/>
            <a:ext cx="3428998" cy="2571748"/>
          </a:xfrm>
          <a:prstGeom prst="rect">
            <a:avLst/>
          </a:prstGeom>
        </p:spPr>
      </p:pic>
      <p:pic>
        <p:nvPicPr>
          <p:cNvPr id="6" name="図 5">
            <a:extLst>
              <a:ext uri="{FF2B5EF4-FFF2-40B4-BE49-F238E27FC236}">
                <a16:creationId xmlns:a16="http://schemas.microsoft.com/office/drawing/2014/main" id="{49501B53-7188-4068-AB35-487951E86142}"/>
              </a:ext>
            </a:extLst>
          </p:cNvPr>
          <p:cNvPicPr>
            <a:picLocks noChangeAspect="1"/>
          </p:cNvPicPr>
          <p:nvPr/>
        </p:nvPicPr>
        <p:blipFill>
          <a:blip r:embed="rId4"/>
          <a:stretch>
            <a:fillRect/>
          </a:stretch>
        </p:blipFill>
        <p:spPr>
          <a:xfrm>
            <a:off x="-6350" y="3813620"/>
            <a:ext cx="3429000" cy="2571750"/>
          </a:xfrm>
          <a:prstGeom prst="rect">
            <a:avLst/>
          </a:prstGeom>
        </p:spPr>
      </p:pic>
      <p:pic>
        <p:nvPicPr>
          <p:cNvPr id="8" name="図 7">
            <a:extLst>
              <a:ext uri="{FF2B5EF4-FFF2-40B4-BE49-F238E27FC236}">
                <a16:creationId xmlns:a16="http://schemas.microsoft.com/office/drawing/2014/main" id="{DED8EEB3-5E96-4042-925B-82155FFDDF16}"/>
              </a:ext>
            </a:extLst>
          </p:cNvPr>
          <p:cNvPicPr>
            <a:picLocks noChangeAspect="1"/>
          </p:cNvPicPr>
          <p:nvPr/>
        </p:nvPicPr>
        <p:blipFill>
          <a:blip r:embed="rId5"/>
          <a:stretch>
            <a:fillRect/>
          </a:stretch>
        </p:blipFill>
        <p:spPr>
          <a:xfrm>
            <a:off x="3422650" y="3813619"/>
            <a:ext cx="3430547" cy="2571750"/>
          </a:xfrm>
          <a:prstGeom prst="rect">
            <a:avLst/>
          </a:prstGeom>
        </p:spPr>
      </p:pic>
      <p:sp>
        <p:nvSpPr>
          <p:cNvPr id="9" name="正方形/長方形 8">
            <a:extLst>
              <a:ext uri="{FF2B5EF4-FFF2-40B4-BE49-F238E27FC236}">
                <a16:creationId xmlns:a16="http://schemas.microsoft.com/office/drawing/2014/main" id="{77881E0B-5112-4BC6-9BBD-B3F3A26A4856}"/>
              </a:ext>
            </a:extLst>
          </p:cNvPr>
          <p:cNvSpPr/>
          <p:nvPr/>
        </p:nvSpPr>
        <p:spPr>
          <a:xfrm>
            <a:off x="161925" y="6412827"/>
            <a:ext cx="6521450" cy="2893100"/>
          </a:xfrm>
          <a:prstGeom prst="rect">
            <a:avLst/>
          </a:prstGeom>
        </p:spPr>
        <p:txBody>
          <a:bodyPr wrap="square">
            <a:spAutoFit/>
          </a:bodyPr>
          <a:lstStyle/>
          <a:p>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介してコレステロール合成を調節することが報告されておりました。この</a:t>
            </a:r>
            <a:r>
              <a:rPr lang="en-US" altLang="ja-JP" sz="1400" dirty="0">
                <a:latin typeface="メイリオ" panose="020B0604030504040204" pitchFamily="50" charset="-128"/>
                <a:ea typeface="メイリオ" panose="020B0604030504040204" pitchFamily="50" charset="-128"/>
              </a:rPr>
              <a:t>UBIAD</a:t>
            </a:r>
            <a:r>
              <a:rPr lang="ja-JP" altLang="en-US" sz="1400" dirty="0">
                <a:latin typeface="メイリオ" panose="020B0604030504040204" pitchFamily="50" charset="-128"/>
                <a:ea typeface="メイリオ" panose="020B0604030504040204" pitchFamily="50" charset="-128"/>
              </a:rPr>
              <a:t>１の転写制御を介したコレステロール合成機構を解析することにより、</a:t>
            </a:r>
            <a:r>
              <a:rPr lang="en-US" altLang="ja-JP" sz="1400" dirty="0">
                <a:latin typeface="メイリオ" panose="020B0604030504040204" pitchFamily="50" charset="-128"/>
                <a:ea typeface="メイリオ" panose="020B0604030504040204" pitchFamily="50" charset="-128"/>
              </a:rPr>
              <a:t>poly [ADP-ribose] polymerase-1</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PARP-1</a:t>
            </a:r>
            <a:r>
              <a:rPr lang="ja-JP" altLang="en-US" sz="1400" dirty="0">
                <a:latin typeface="メイリオ" panose="020B0604030504040204" pitchFamily="50" charset="-128"/>
                <a:ea typeface="メイリオ" panose="020B0604030504040204" pitchFamily="50" charset="-128"/>
              </a:rPr>
              <a:t>）は</a:t>
            </a:r>
            <a:r>
              <a:rPr lang="en-US" altLang="ja-JP" sz="1400" dirty="0">
                <a:latin typeface="メイリオ" panose="020B0604030504040204" pitchFamily="50" charset="-128"/>
                <a:ea typeface="メイリオ" panose="020B0604030504040204" pitchFamily="50" charset="-128"/>
              </a:rPr>
              <a:t>UBIAD1 </a:t>
            </a:r>
            <a:r>
              <a:rPr lang="ja-JP" altLang="en-US" sz="1400" dirty="0">
                <a:latin typeface="メイリオ" panose="020B0604030504040204" pitchFamily="50" charset="-128"/>
                <a:ea typeface="メイリオ" panose="020B0604030504040204" pitchFamily="50" charset="-128"/>
              </a:rPr>
              <a:t>プロモーターを活性化することで、ビタミン</a:t>
            </a:r>
            <a:r>
              <a:rPr lang="en-US" altLang="ja-JP" sz="1400" dirty="0">
                <a:latin typeface="メイリオ" panose="020B0604030504040204" pitchFamily="50" charset="-128"/>
                <a:ea typeface="メイリオ" panose="020B0604030504040204" pitchFamily="50" charset="-128"/>
              </a:rPr>
              <a:t>K </a:t>
            </a:r>
            <a:r>
              <a:rPr lang="ja-JP" altLang="en-US" sz="1400" dirty="0">
                <a:latin typeface="メイリオ" panose="020B0604030504040204" pitchFamily="50" charset="-128"/>
                <a:ea typeface="メイリオ" panose="020B0604030504040204" pitchFamily="50" charset="-128"/>
              </a:rPr>
              <a:t>変換量を増加すし、</a:t>
            </a:r>
            <a:r>
              <a:rPr lang="en-US" altLang="ja-JP" sz="1400" dirty="0">
                <a:latin typeface="メイリオ" panose="020B0604030504040204" pitchFamily="50" charset="-128"/>
                <a:ea typeface="メイリオ" panose="020B0604030504040204" pitchFamily="50" charset="-128"/>
              </a:rPr>
              <a:t>PARP-1 </a:t>
            </a:r>
            <a:r>
              <a:rPr lang="ja-JP" altLang="en-US" sz="1400" dirty="0">
                <a:latin typeface="メイリオ" panose="020B0604030504040204" pitchFamily="50" charset="-128"/>
                <a:ea typeface="メイリオ" panose="020B0604030504040204" pitchFamily="50" charset="-128"/>
              </a:rPr>
              <a:t>が</a:t>
            </a:r>
            <a:r>
              <a:rPr lang="en-US" altLang="ja-JP" sz="1400" dirty="0">
                <a:latin typeface="メイリオ" panose="020B0604030504040204" pitchFamily="50" charset="-128"/>
                <a:ea typeface="メイリオ" panose="020B0604030504040204" pitchFamily="50" charset="-128"/>
              </a:rPr>
              <a:t>UBIAD1 </a:t>
            </a:r>
            <a:r>
              <a:rPr lang="ja-JP" altLang="en-US" sz="1400" dirty="0">
                <a:latin typeface="メイリオ" panose="020B0604030504040204" pitchFamily="50" charset="-128"/>
                <a:ea typeface="メイリオ" panose="020B0604030504040204" pitchFamily="50" charset="-128"/>
              </a:rPr>
              <a:t>の転写活性を促進し</a:t>
            </a:r>
            <a:r>
              <a:rPr lang="en-US" altLang="ja-JP" sz="1400" dirty="0">
                <a:latin typeface="メイリオ" panose="020B0604030504040204" pitchFamily="50" charset="-128"/>
                <a:ea typeface="メイリオ" panose="020B0604030504040204" pitchFamily="50" charset="-128"/>
              </a:rPr>
              <a:t>HMGCR</a:t>
            </a:r>
            <a:r>
              <a:rPr lang="ja-JP" altLang="en-US" sz="1400" dirty="0">
                <a:latin typeface="メイリオ" panose="020B0604030504040204" pitchFamily="50" charset="-128"/>
                <a:ea typeface="メイリオ" panose="020B0604030504040204" pitchFamily="50" charset="-128"/>
              </a:rPr>
              <a:t>の</a:t>
            </a:r>
            <a:r>
              <a:rPr lang="en-US" altLang="ja-JP" sz="1400" dirty="0">
                <a:latin typeface="メイリオ" panose="020B0604030504040204" pitchFamily="50" charset="-128"/>
                <a:ea typeface="メイリオ" panose="020B0604030504040204" pitchFamily="50" charset="-128"/>
              </a:rPr>
              <a:t>ERAD </a:t>
            </a:r>
            <a:r>
              <a:rPr lang="ja-JP" altLang="en-US" sz="1400" dirty="0" err="1">
                <a:latin typeface="メイリオ" panose="020B0604030504040204" pitchFamily="50" charset="-128"/>
                <a:ea typeface="メイリオ" panose="020B0604030504040204" pitchFamily="50" charset="-128"/>
              </a:rPr>
              <a:t>を阻</a:t>
            </a:r>
            <a:r>
              <a:rPr lang="ja-JP" altLang="en-US" sz="1400" dirty="0">
                <a:latin typeface="メイリオ" panose="020B0604030504040204" pitchFamily="50" charset="-128"/>
                <a:ea typeface="メイリオ" panose="020B0604030504040204" pitchFamily="50" charset="-128"/>
              </a:rPr>
              <a:t>害することでコレステロール合成量を増加する可能性が示唆されておりました。今後ビタミン</a:t>
            </a:r>
            <a:r>
              <a:rPr lang="en-US" altLang="ja-JP" sz="1400" dirty="0">
                <a:latin typeface="メイリオ" panose="020B0604030504040204" pitchFamily="50" charset="-128"/>
                <a:ea typeface="メイリオ" panose="020B0604030504040204" pitchFamily="50" charset="-128"/>
              </a:rPr>
              <a:t>K</a:t>
            </a:r>
            <a:r>
              <a:rPr lang="ja-JP" altLang="en-US" sz="1400" dirty="0">
                <a:latin typeface="メイリオ" panose="020B0604030504040204" pitchFamily="50" charset="-128"/>
                <a:ea typeface="メイリオ" panose="020B0604030504040204" pitchFamily="50" charset="-128"/>
              </a:rPr>
              <a:t>がどのようにコレステロール代謝に寄与するのか非常に興味深かったです。</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最後になりますが、ご講演いただきました講師の先生方、本シンポジウムにご参加いただきました皆様に厚くお礼申し上げます。本企画は日本農芸化学会関東支部のご支援により開催に至りました。関係者の皆様に厚く御礼申し上げます。</a:t>
            </a:r>
            <a:endParaRPr lang="en-US" altLang="ja-JP" sz="1400" dirty="0">
              <a:latin typeface="メイリオ" panose="020B0604030504040204" pitchFamily="50" charset="-128"/>
              <a:ea typeface="メイリオ" panose="020B0604030504040204" pitchFamily="50" charset="-128"/>
              <a:cs typeface="ＭＳ Ｐゴシック"/>
            </a:endParaRPr>
          </a:p>
        </p:txBody>
      </p:sp>
    </p:spTree>
    <p:extLst>
      <p:ext uri="{BB962C8B-B14F-4D97-AF65-F5344CB8AC3E}">
        <p14:creationId xmlns:p14="http://schemas.microsoft.com/office/powerpoint/2010/main" val="30773639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スライド 1&quot;/&gt;&lt;property id=&quot;20307&quot; value=&quot;256&quot;/&gt;&lt;/object&gt;&lt;object type=&quot;3&quot; unique_id=&quot;10004&quot;&gt;&lt;property id=&quot;20148&quot; value=&quot;5&quot;/&gt;&lt;property id=&quot;20300&quot; value=&quot;スライド 2&quot;/&gt;&lt;property id=&quot;20307&quot; value=&quot;257&quot;/&gt;&lt;/object&gt;&lt;/object&gt;&lt;object type=&quot;8&quot; unique_id=&quot;10008&quot;&gt;&lt;/object&gt;&lt;/object&gt;&lt;/database&gt;"/>
  <p:tag name="MMPROD_NEXTUNIQUEID" val="10009"/>
  <p:tag name="SECTOMILLISECCONVERTED" val="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37802</TotalTime>
  <Words>761</Words>
  <Application>Microsoft Macintosh PowerPoint</Application>
  <PresentationFormat>A4 210 x 297 mm</PresentationFormat>
  <Paragraphs>19</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ＭＳ Ｐゴシック</vt:lpstr>
      <vt:lpstr>メイリオ</vt:lpstr>
      <vt:lpstr>游ゴシック</vt:lpstr>
      <vt:lpstr>Arial</vt:lpstr>
      <vt:lpstr>Calibri</vt:lpstr>
      <vt:lpstr>Impact</vt:lpstr>
      <vt:lpstr>ホワイト</vt:lpstr>
      <vt:lpstr>PowerPoint プレゼンテーション</vt:lpstr>
      <vt:lpstr>PowerPoint プレゼンテーション</vt:lpstr>
    </vt:vector>
  </TitlesOfParts>
  <Company>東京大学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中嶋 正敏</dc:creator>
  <cp:lastModifiedBy>藤巻</cp:lastModifiedBy>
  <cp:revision>77</cp:revision>
  <cp:lastPrinted>2017-05-08T00:48:13Z</cp:lastPrinted>
  <dcterms:created xsi:type="dcterms:W3CDTF">2017-04-06T04:07:08Z</dcterms:created>
  <dcterms:modified xsi:type="dcterms:W3CDTF">2022-10-18T04:46:41Z</dcterms:modified>
</cp:coreProperties>
</file>